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Century Gothic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CenturyGothic-regular.fntdata"/><Relationship Id="rId21" Type="http://schemas.openxmlformats.org/officeDocument/2006/relationships/slide" Target="slides/slide15.xml"/><Relationship Id="rId24" Type="http://schemas.openxmlformats.org/officeDocument/2006/relationships/font" Target="fonts/CenturyGothic-italic.fntdata"/><Relationship Id="rId23" Type="http://schemas.openxmlformats.org/officeDocument/2006/relationships/font" Target="fonts/CenturyGothic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CenturyGothic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oogle.com/url?sa=i&amp;url=https%3A%2F%2Fwww.seattletimes.com%2Flife%2Foutdoors%2Fseattles-not-just-the-countrys-most-bike-friendly-city-its-a-biking-community-here-are-the-reasons-we-ride%2F&amp;psig=AOvVaw1hXzBPBVYtNzRCUcBaBStb&amp;ust=1670208996523000&amp;source=images&amp;cd=vfe&amp;ved=0CBAQjhxqFwoTCLDIj8H73vsCFQAAAAAdAAAAABAE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ove.org/cities-most-bicycle-commuters/" TargetMode="External"/><Relationship Id="rId3" Type="http://schemas.openxmlformats.org/officeDocument/2006/relationships/hyperlink" Target="https://www.seattle.gov/Documents/Departments/SDOT/BikeProgram/BMP_Imp_Plan_2021_FINAL.pdf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8feed3f186_1_4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18feed3f186_1_4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(Arthur)</a:t>
            </a:r>
            <a:endParaRPr/>
          </a:p>
        </p:txBody>
      </p:sp>
      <p:sp>
        <p:nvSpPr>
          <p:cNvPr id="110" name="Google Shape;110;g18feed3f186_1_4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ae74e04f19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ae74e04f19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(Robert)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ae74e04f1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ae74e04f1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(Robert)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ae74e04f19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ae74e04f19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(Justus)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b1f65dbe8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b1f65dbe8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(Justus)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ae74e04f19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ae74e04f19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(Justus)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8feed3f186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8feed3f186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(Justus)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8feed3f186_1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8feed3f186_1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(Arthur)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a46c0b2c1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a46c0b2c1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(Arthur)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google.com/url?sa=i&amp;url=https%3A%2F%2Fwww.seattletimes.com%2Flife%2Foutdoors%2Fseattles-not-just-the-countrys-most-bike-friendly-city-its-a-biking-community-here-are-the-reasons-we-ride%2F&amp;psig=AOvVaw1hXzBPBVYtNzRCUcBaBStb&amp;ust=1670208996523000&amp;source=images&amp;cd=vfe&amp;ved=0CBAQjhxqFwoTCLDIj8H73vsCFQAAAAAdAAAAABA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b202bf61e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b202bf61e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(Arthur)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https://www.move.org/cities-most-bicycle-commuters/</a:t>
            </a:r>
            <a:r>
              <a:rPr lang="en"/>
              <a:t> 2019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https://www.seattle.gov/Documents/Departments/SDOT/BikeProgram/BMP_Imp_Plan_2021_FINAL.pdf</a:t>
            </a:r>
            <a:r>
              <a:rPr lang="en"/>
              <a:t> Seattle Bicycle Master Plan (BMP)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b202bf61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b202bf61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(Yen-Ting)</a:t>
            </a:r>
            <a:endParaRPr/>
          </a:p>
          <a:p>
            <a:pPr indent="-339725" lvl="1" marL="9144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entury Gothic"/>
              <a:buChar char="○"/>
            </a:pPr>
            <a:r>
              <a:t/>
            </a:r>
            <a:endParaRPr sz="17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entury Gothic"/>
              <a:buChar char="○"/>
            </a:pPr>
            <a:r>
              <a:rPr lang="en" sz="175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graphs used in EDA has to match a certain standard that can be clearly understood and without too in depth discussion</a:t>
            </a:r>
            <a:endParaRPr sz="17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entury Gothic"/>
              <a:buChar char="○"/>
            </a:pPr>
            <a:r>
              <a:t/>
            </a:r>
            <a:endParaRPr sz="17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Models such as decompositions and other more sophisticated models are discussed without assumptions of dataset.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forecasting methods can be flexible or inflexible; however, in our case, mostly are inflexible which is high bias and low variance.</a:t>
            </a:r>
            <a:endParaRPr>
              <a:solidFill>
                <a:schemeClr val="dk1"/>
              </a:solidFill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entury Gothic"/>
              <a:buChar char="○"/>
            </a:pPr>
            <a:r>
              <a:t/>
            </a:r>
            <a:endParaRPr sz="175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entury Gothic"/>
              <a:buChar char="○"/>
            </a:pPr>
            <a:r>
              <a:rPr lang="en" sz="175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Forecasting is measured against by best metric.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Common metric for measuring forecasting methodologies are accuracy, correlation, rmse, and mae.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a482328b2b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a482328b2b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(Yen-Ting)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Obvious that ridership must </a:t>
            </a:r>
            <a:r>
              <a:rPr lang="en"/>
              <a:t>have</a:t>
            </a:r>
            <a:r>
              <a:rPr lang="en"/>
              <a:t> dropped from 2019 to 2020 2021. Here we can’t see clear seasonality in the year-by-year graphs, but we can see yearly patterns in the next few slides.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State that we found out most ridership months of the year are May - Aug (Summer). We can see that throughout the months, ridership has increases year by year.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variance between each month fluctuates along with the progression of the years. So here we can see the interval widths correlating between the yearly progression of different months.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a482328b2b_5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a482328b2b_5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(Yen-Ting)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Obvious that ridership must have dropped from 2019 to 2020 2021, instead focus on seasonality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State that we found out most ridership months of the year are May - Aug (Summer)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e74e04f19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ae74e04f19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(Robert)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ae74e04f19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ae74e04f19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(Justus)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0" y="2715803"/>
            <a:ext cx="91347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ctrTitle"/>
          </p:nvPr>
        </p:nvSpPr>
        <p:spPr>
          <a:xfrm>
            <a:off x="0" y="2715803"/>
            <a:ext cx="91347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1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4" name="Google Shape;64;p17"/>
          <p:cNvSpPr txBox="1"/>
          <p:nvPr>
            <p:ph idx="3" type="body"/>
          </p:nvPr>
        </p:nvSpPr>
        <p:spPr>
          <a:xfrm>
            <a:off x="4645026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17"/>
          <p:cNvSpPr txBox="1"/>
          <p:nvPr>
            <p:ph idx="4" type="body"/>
          </p:nvPr>
        </p:nvSpPr>
        <p:spPr>
          <a:xfrm>
            <a:off x="4645026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0" y="3305176"/>
            <a:ext cx="91440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ckwell"/>
              <a:buNone/>
              <a:defRPr b="0" i="0" sz="3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" type="body"/>
          </p:nvPr>
        </p:nvSpPr>
        <p:spPr>
          <a:xfrm>
            <a:off x="0" y="2180035"/>
            <a:ext cx="9144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>
            <a:off x="457200" y="900113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5" name="Google Shape;75;p21"/>
          <p:cNvSpPr txBox="1"/>
          <p:nvPr>
            <p:ph idx="2" type="body"/>
          </p:nvPr>
        </p:nvSpPr>
        <p:spPr>
          <a:xfrm>
            <a:off x="4648200" y="900113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/>
          <p:nvPr>
            <p:ph type="title"/>
          </p:nvPr>
        </p:nvSpPr>
        <p:spPr>
          <a:xfrm>
            <a:off x="457201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ckwell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9" name="Google Shape;79;p22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ckwell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4"/>
          <p:cNvSpPr txBox="1"/>
          <p:nvPr>
            <p:ph idx="1" type="body"/>
          </p:nvPr>
        </p:nvSpPr>
        <p:spPr>
          <a:xfrm rot="5400000">
            <a:off x="2874750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5"/>
          <p:cNvSpPr txBox="1"/>
          <p:nvPr>
            <p:ph type="title"/>
          </p:nvPr>
        </p:nvSpPr>
        <p:spPr>
          <a:xfrm rot="5400000">
            <a:off x="6012600" y="771581"/>
            <a:ext cx="3291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5"/>
          <p:cNvSpPr txBox="1"/>
          <p:nvPr>
            <p:ph idx="1" type="body"/>
          </p:nvPr>
        </p:nvSpPr>
        <p:spPr>
          <a:xfrm rot="5400000">
            <a:off x="1821600" y="-1209619"/>
            <a:ext cx="3291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SECTION_HEADER_2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/>
          <p:nvPr>
            <p:ph idx="1" type="subTitle"/>
          </p:nvPr>
        </p:nvSpPr>
        <p:spPr>
          <a:xfrm>
            <a:off x="1398588" y="3066150"/>
            <a:ext cx="1515600" cy="46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640"/>
              </a:spcBef>
              <a:spcAft>
                <a:spcPts val="0"/>
              </a:spcAft>
              <a:buNone/>
              <a:defRPr sz="900"/>
            </a:lvl2pPr>
            <a:lvl3pPr lvl="2" rtl="0" algn="ctr">
              <a:spcBef>
                <a:spcPts val="640"/>
              </a:spcBef>
              <a:spcAft>
                <a:spcPts val="0"/>
              </a:spcAft>
              <a:buNone/>
              <a:defRPr sz="900"/>
            </a:lvl3pPr>
            <a:lvl4pPr lvl="3" rtl="0" algn="ctr">
              <a:spcBef>
                <a:spcPts val="640"/>
              </a:spcBef>
              <a:spcAft>
                <a:spcPts val="0"/>
              </a:spcAft>
              <a:buNone/>
              <a:defRPr sz="900"/>
            </a:lvl4pPr>
            <a:lvl5pPr lvl="4" rtl="0" algn="ctr">
              <a:spcBef>
                <a:spcPts val="640"/>
              </a:spcBef>
              <a:spcAft>
                <a:spcPts val="0"/>
              </a:spcAft>
              <a:buNone/>
              <a:defRPr sz="900"/>
            </a:lvl5pPr>
            <a:lvl6pPr lvl="5" rtl="0" algn="ctr">
              <a:spcBef>
                <a:spcPts val="640"/>
              </a:spcBef>
              <a:spcAft>
                <a:spcPts val="0"/>
              </a:spcAft>
              <a:buNone/>
              <a:defRPr sz="900"/>
            </a:lvl6pPr>
            <a:lvl7pPr lvl="6" rtl="0" algn="ctr">
              <a:spcBef>
                <a:spcPts val="640"/>
              </a:spcBef>
              <a:spcAft>
                <a:spcPts val="0"/>
              </a:spcAft>
              <a:buNone/>
              <a:defRPr sz="900"/>
            </a:lvl7pPr>
            <a:lvl8pPr lvl="7" rtl="0" algn="ctr">
              <a:spcBef>
                <a:spcPts val="640"/>
              </a:spcBef>
              <a:spcAft>
                <a:spcPts val="0"/>
              </a:spcAft>
              <a:buNone/>
              <a:defRPr sz="900"/>
            </a:lvl8pPr>
            <a:lvl9pPr lvl="8" rtl="0" algn="ctr">
              <a:spcBef>
                <a:spcPts val="64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92" name="Google Shape;92;p26"/>
          <p:cNvSpPr txBox="1"/>
          <p:nvPr>
            <p:ph idx="2" type="subTitle"/>
          </p:nvPr>
        </p:nvSpPr>
        <p:spPr>
          <a:xfrm>
            <a:off x="3192463" y="3066150"/>
            <a:ext cx="1515600" cy="46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640"/>
              </a:spcBef>
              <a:spcAft>
                <a:spcPts val="0"/>
              </a:spcAft>
              <a:buNone/>
              <a:defRPr sz="900"/>
            </a:lvl2pPr>
            <a:lvl3pPr lvl="2" rtl="0" algn="ctr">
              <a:spcBef>
                <a:spcPts val="640"/>
              </a:spcBef>
              <a:spcAft>
                <a:spcPts val="0"/>
              </a:spcAft>
              <a:buNone/>
              <a:defRPr sz="900"/>
            </a:lvl3pPr>
            <a:lvl4pPr lvl="3" rtl="0" algn="ctr">
              <a:spcBef>
                <a:spcPts val="640"/>
              </a:spcBef>
              <a:spcAft>
                <a:spcPts val="0"/>
              </a:spcAft>
              <a:buNone/>
              <a:defRPr sz="900"/>
            </a:lvl4pPr>
            <a:lvl5pPr lvl="4" rtl="0" algn="ctr">
              <a:spcBef>
                <a:spcPts val="640"/>
              </a:spcBef>
              <a:spcAft>
                <a:spcPts val="0"/>
              </a:spcAft>
              <a:buNone/>
              <a:defRPr sz="900"/>
            </a:lvl5pPr>
            <a:lvl6pPr lvl="5" rtl="0" algn="ctr">
              <a:spcBef>
                <a:spcPts val="640"/>
              </a:spcBef>
              <a:spcAft>
                <a:spcPts val="0"/>
              </a:spcAft>
              <a:buNone/>
              <a:defRPr sz="900"/>
            </a:lvl6pPr>
            <a:lvl7pPr lvl="6" rtl="0" algn="ctr">
              <a:spcBef>
                <a:spcPts val="640"/>
              </a:spcBef>
              <a:spcAft>
                <a:spcPts val="0"/>
              </a:spcAft>
              <a:buNone/>
              <a:defRPr sz="900"/>
            </a:lvl7pPr>
            <a:lvl8pPr lvl="7" rtl="0" algn="ctr">
              <a:spcBef>
                <a:spcPts val="640"/>
              </a:spcBef>
              <a:spcAft>
                <a:spcPts val="0"/>
              </a:spcAft>
              <a:buNone/>
              <a:defRPr sz="900"/>
            </a:lvl8pPr>
            <a:lvl9pPr lvl="8" rtl="0" algn="ctr">
              <a:spcBef>
                <a:spcPts val="64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93" name="Google Shape;93;p26"/>
          <p:cNvSpPr txBox="1"/>
          <p:nvPr>
            <p:ph idx="3" type="subTitle"/>
          </p:nvPr>
        </p:nvSpPr>
        <p:spPr>
          <a:xfrm>
            <a:off x="4986338" y="3066150"/>
            <a:ext cx="1515600" cy="46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640"/>
              </a:spcBef>
              <a:spcAft>
                <a:spcPts val="0"/>
              </a:spcAft>
              <a:buNone/>
              <a:defRPr sz="900"/>
            </a:lvl2pPr>
            <a:lvl3pPr lvl="2" rtl="0" algn="ctr">
              <a:spcBef>
                <a:spcPts val="640"/>
              </a:spcBef>
              <a:spcAft>
                <a:spcPts val="0"/>
              </a:spcAft>
              <a:buNone/>
              <a:defRPr sz="900"/>
            </a:lvl3pPr>
            <a:lvl4pPr lvl="3" rtl="0" algn="ctr">
              <a:spcBef>
                <a:spcPts val="640"/>
              </a:spcBef>
              <a:spcAft>
                <a:spcPts val="0"/>
              </a:spcAft>
              <a:buNone/>
              <a:defRPr sz="900"/>
            </a:lvl4pPr>
            <a:lvl5pPr lvl="4" rtl="0" algn="ctr">
              <a:spcBef>
                <a:spcPts val="640"/>
              </a:spcBef>
              <a:spcAft>
                <a:spcPts val="0"/>
              </a:spcAft>
              <a:buNone/>
              <a:defRPr sz="900"/>
            </a:lvl5pPr>
            <a:lvl6pPr lvl="5" rtl="0" algn="ctr">
              <a:spcBef>
                <a:spcPts val="640"/>
              </a:spcBef>
              <a:spcAft>
                <a:spcPts val="0"/>
              </a:spcAft>
              <a:buNone/>
              <a:defRPr sz="900"/>
            </a:lvl6pPr>
            <a:lvl7pPr lvl="6" rtl="0" algn="ctr">
              <a:spcBef>
                <a:spcPts val="640"/>
              </a:spcBef>
              <a:spcAft>
                <a:spcPts val="0"/>
              </a:spcAft>
              <a:buNone/>
              <a:defRPr sz="900"/>
            </a:lvl7pPr>
            <a:lvl8pPr lvl="7" rtl="0" algn="ctr">
              <a:spcBef>
                <a:spcPts val="640"/>
              </a:spcBef>
              <a:spcAft>
                <a:spcPts val="0"/>
              </a:spcAft>
              <a:buNone/>
              <a:defRPr sz="900"/>
            </a:lvl8pPr>
            <a:lvl9pPr lvl="8" rtl="0" algn="ctr">
              <a:spcBef>
                <a:spcPts val="64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94" name="Google Shape;94;p26"/>
          <p:cNvSpPr txBox="1"/>
          <p:nvPr>
            <p:ph idx="4" type="subTitle"/>
          </p:nvPr>
        </p:nvSpPr>
        <p:spPr>
          <a:xfrm>
            <a:off x="6780213" y="3066150"/>
            <a:ext cx="1515600" cy="46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640"/>
              </a:spcBef>
              <a:spcAft>
                <a:spcPts val="0"/>
              </a:spcAft>
              <a:buNone/>
              <a:defRPr sz="900"/>
            </a:lvl2pPr>
            <a:lvl3pPr lvl="2" rtl="0" algn="ctr">
              <a:spcBef>
                <a:spcPts val="640"/>
              </a:spcBef>
              <a:spcAft>
                <a:spcPts val="0"/>
              </a:spcAft>
              <a:buNone/>
              <a:defRPr sz="900"/>
            </a:lvl3pPr>
            <a:lvl4pPr lvl="3" rtl="0" algn="ctr">
              <a:spcBef>
                <a:spcPts val="640"/>
              </a:spcBef>
              <a:spcAft>
                <a:spcPts val="0"/>
              </a:spcAft>
              <a:buNone/>
              <a:defRPr sz="900"/>
            </a:lvl4pPr>
            <a:lvl5pPr lvl="4" rtl="0" algn="ctr">
              <a:spcBef>
                <a:spcPts val="640"/>
              </a:spcBef>
              <a:spcAft>
                <a:spcPts val="0"/>
              </a:spcAft>
              <a:buNone/>
              <a:defRPr sz="900"/>
            </a:lvl5pPr>
            <a:lvl6pPr lvl="5" rtl="0" algn="ctr">
              <a:spcBef>
                <a:spcPts val="640"/>
              </a:spcBef>
              <a:spcAft>
                <a:spcPts val="0"/>
              </a:spcAft>
              <a:buNone/>
              <a:defRPr sz="900"/>
            </a:lvl6pPr>
            <a:lvl7pPr lvl="6" rtl="0" algn="ctr">
              <a:spcBef>
                <a:spcPts val="640"/>
              </a:spcBef>
              <a:spcAft>
                <a:spcPts val="0"/>
              </a:spcAft>
              <a:buNone/>
              <a:defRPr sz="900"/>
            </a:lvl7pPr>
            <a:lvl8pPr lvl="7" rtl="0" algn="ctr">
              <a:spcBef>
                <a:spcPts val="640"/>
              </a:spcBef>
              <a:spcAft>
                <a:spcPts val="0"/>
              </a:spcAft>
              <a:buNone/>
              <a:defRPr sz="900"/>
            </a:lvl8pPr>
            <a:lvl9pPr lvl="8" rtl="0" algn="ctr">
              <a:spcBef>
                <a:spcPts val="64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95" name="Google Shape;95;p26"/>
          <p:cNvSpPr/>
          <p:nvPr/>
        </p:nvSpPr>
        <p:spPr>
          <a:xfrm>
            <a:off x="333700" y="-47850"/>
            <a:ext cx="227400" cy="5239200"/>
          </a:xfrm>
          <a:prstGeom prst="rect">
            <a:avLst/>
          </a:prstGeom>
          <a:solidFill>
            <a:srgbClr val="0880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6"/>
          <p:cNvSpPr txBox="1"/>
          <p:nvPr>
            <p:ph type="title"/>
          </p:nvPr>
        </p:nvSpPr>
        <p:spPr>
          <a:xfrm rot="-5400000">
            <a:off x="-1703750" y="2544750"/>
            <a:ext cx="4302300" cy="2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7" name="Google Shape;97;p26"/>
          <p:cNvSpPr txBox="1"/>
          <p:nvPr>
            <p:ph idx="5" type="title"/>
          </p:nvPr>
        </p:nvSpPr>
        <p:spPr>
          <a:xfrm>
            <a:off x="1398600" y="2848700"/>
            <a:ext cx="1515600" cy="31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8" name="Google Shape;98;p26"/>
          <p:cNvSpPr txBox="1"/>
          <p:nvPr>
            <p:ph idx="6" type="title"/>
          </p:nvPr>
        </p:nvSpPr>
        <p:spPr>
          <a:xfrm>
            <a:off x="3192475" y="2848700"/>
            <a:ext cx="1515600" cy="31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9" name="Google Shape;99;p26"/>
          <p:cNvSpPr txBox="1"/>
          <p:nvPr>
            <p:ph idx="7" type="title"/>
          </p:nvPr>
        </p:nvSpPr>
        <p:spPr>
          <a:xfrm>
            <a:off x="4986350" y="2848700"/>
            <a:ext cx="1515600" cy="31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0" name="Google Shape;100;p26"/>
          <p:cNvSpPr txBox="1"/>
          <p:nvPr>
            <p:ph idx="8" type="title"/>
          </p:nvPr>
        </p:nvSpPr>
        <p:spPr>
          <a:xfrm>
            <a:off x="6780225" y="2848700"/>
            <a:ext cx="1515600" cy="31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0" y="4892675"/>
            <a:ext cx="3336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buNone/>
              <a:defRPr sz="600"/>
            </a:lvl1pPr>
            <a:lvl2pPr lvl="1" rtl="0" algn="ctr">
              <a:buNone/>
              <a:defRPr sz="600"/>
            </a:lvl2pPr>
            <a:lvl3pPr lvl="2" rtl="0" algn="ctr">
              <a:buNone/>
              <a:defRPr sz="600"/>
            </a:lvl3pPr>
            <a:lvl4pPr lvl="3" rtl="0" algn="ctr">
              <a:buNone/>
              <a:defRPr sz="600"/>
            </a:lvl4pPr>
            <a:lvl5pPr lvl="4" rtl="0" algn="ctr">
              <a:buNone/>
              <a:defRPr sz="600"/>
            </a:lvl5pPr>
            <a:lvl6pPr lvl="5" rtl="0" algn="ctr">
              <a:buNone/>
              <a:defRPr sz="600"/>
            </a:lvl6pPr>
            <a:lvl7pPr lvl="6" rtl="0" algn="ctr">
              <a:buNone/>
              <a:defRPr sz="600"/>
            </a:lvl7pPr>
            <a:lvl8pPr lvl="7" rtl="0" algn="ctr">
              <a:buNone/>
              <a:defRPr sz="600"/>
            </a:lvl8pPr>
            <a:lvl9pPr lvl="8" rtl="0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HEADER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idx="1" type="subTitle"/>
          </p:nvPr>
        </p:nvSpPr>
        <p:spPr>
          <a:xfrm>
            <a:off x="1166425" y="1857150"/>
            <a:ext cx="2793300" cy="142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64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4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4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4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4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4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4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4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" name="Google Shape;104;p27"/>
          <p:cNvSpPr/>
          <p:nvPr/>
        </p:nvSpPr>
        <p:spPr>
          <a:xfrm>
            <a:off x="333700" y="-47850"/>
            <a:ext cx="227400" cy="5239200"/>
          </a:xfrm>
          <a:prstGeom prst="rect">
            <a:avLst/>
          </a:prstGeom>
          <a:solidFill>
            <a:srgbClr val="0880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5" name="Google Shape;105;p27"/>
          <p:cNvSpPr txBox="1"/>
          <p:nvPr>
            <p:ph type="title"/>
          </p:nvPr>
        </p:nvSpPr>
        <p:spPr>
          <a:xfrm rot="-5400000">
            <a:off x="-1703750" y="2544750"/>
            <a:ext cx="4302300" cy="2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0" y="4892675"/>
            <a:ext cx="3336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buNone/>
              <a:defRPr sz="600"/>
            </a:lvl1pPr>
            <a:lvl2pPr lvl="1" rtl="0" algn="ctr">
              <a:buNone/>
              <a:defRPr sz="600"/>
            </a:lvl2pPr>
            <a:lvl3pPr lvl="2" rtl="0" algn="ctr">
              <a:buNone/>
              <a:defRPr sz="600"/>
            </a:lvl3pPr>
            <a:lvl4pPr lvl="3" rtl="0" algn="ctr">
              <a:buNone/>
              <a:defRPr sz="600"/>
            </a:lvl4pPr>
            <a:lvl5pPr lvl="4" rtl="0" algn="ctr">
              <a:buNone/>
              <a:defRPr sz="600"/>
            </a:lvl5pPr>
            <a:lvl6pPr lvl="5" rtl="0" algn="ctr">
              <a:buNone/>
              <a:defRPr sz="600"/>
            </a:lvl6pPr>
            <a:lvl7pPr lvl="6" rtl="0" algn="ctr">
              <a:buNone/>
              <a:defRPr sz="600"/>
            </a:lvl7pPr>
            <a:lvl8pPr lvl="7" rtl="0" algn="ctr">
              <a:buNone/>
              <a:defRPr sz="600"/>
            </a:lvl8pPr>
            <a:lvl9pPr lvl="8" rtl="0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ckwell"/>
              <a:buNone/>
              <a:defRPr b="0" i="0" sz="4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hyperlink" Target="https://www.seattletimes.com/life/outdoors/seattles-not-just-the-countrys-most-bike-friendly-city-its-a-biking-community-here-are-the-reasons-we-ride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hyperlink" Target="https://www.seattle.gov/transportation/document-library/citywide-plans/modal-plans/bicycle-master-plan" TargetMode="External"/><Relationship Id="rId5" Type="http://schemas.openxmlformats.org/officeDocument/2006/relationships/hyperlink" Target="https://www.google.com/url?q=https://www.move.org/cities-most-bicycle-commuter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ctrTitle"/>
          </p:nvPr>
        </p:nvSpPr>
        <p:spPr>
          <a:xfrm>
            <a:off x="0" y="3020893"/>
            <a:ext cx="9134700" cy="1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The Future of Cycling in Seattle: 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A Data Science Approach to Ridership Forecasting</a:t>
            </a:r>
            <a:br>
              <a:rPr lang="en" sz="1800">
                <a:latin typeface="Rockwell"/>
                <a:ea typeface="Rockwell"/>
                <a:cs typeface="Rockwell"/>
                <a:sym typeface="Rockwell"/>
              </a:rPr>
            </a:br>
            <a:br>
              <a:rPr lang="en" sz="1800">
                <a:latin typeface="Rockwell"/>
                <a:ea typeface="Rockwell"/>
                <a:cs typeface="Rockwell"/>
                <a:sym typeface="Rockwell"/>
              </a:rPr>
            </a:br>
            <a:r>
              <a:rPr lang="en" sz="1800">
                <a:latin typeface="Rockwell"/>
                <a:ea typeface="Rockwell"/>
                <a:cs typeface="Rockwell"/>
                <a:sym typeface="Rockwell"/>
              </a:rPr>
              <a:t>Robert Barrentine, Arthur Setiawan, Yen-Ting Chen, Justus Ngunjiri</a:t>
            </a:r>
            <a:br>
              <a:rPr lang="en" sz="1800">
                <a:latin typeface="Rockwell"/>
                <a:ea typeface="Rockwell"/>
                <a:cs typeface="Rockwell"/>
                <a:sym typeface="Rockwell"/>
              </a:rPr>
            </a:br>
            <a:r>
              <a:rPr lang="en" sz="1800">
                <a:latin typeface="Rockwell"/>
                <a:ea typeface="Rockwell"/>
                <a:cs typeface="Rockwell"/>
                <a:sym typeface="Rockwell"/>
              </a:rPr>
              <a:t>DATA 5100 | Foundations of Data Science | FQ22</a:t>
            </a:r>
            <a:endParaRPr sz="180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Residuals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Determine Best Fit</a:t>
            </a:r>
            <a:endParaRPr/>
          </a:p>
        </p:txBody>
      </p:sp>
      <p:pic>
        <p:nvPicPr>
          <p:cNvPr id="188" name="Google Shape;1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25" y="1200825"/>
            <a:ext cx="4067301" cy="33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6129" y="1293388"/>
            <a:ext cx="4898899" cy="31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STLForecast: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ARIMA vs Exponential Smoothing</a:t>
            </a:r>
            <a:endParaRPr/>
          </a:p>
        </p:txBody>
      </p:sp>
      <p:pic>
        <p:nvPicPr>
          <p:cNvPr id="195" name="Google Shape;1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1979"/>
            <a:ext cx="59436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 txBox="1"/>
          <p:nvPr/>
        </p:nvSpPr>
        <p:spPr>
          <a:xfrm>
            <a:off x="6086254" y="1215775"/>
            <a:ext cx="3048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ARIMA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uto-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R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egressive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I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ntegrated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M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oving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verage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combines autoregressive and moving average models as well as a differencing, pre-processing step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Exponential Smoothing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a smoothing constant is applied and varied to reduce errors to a minimum between present and forecasted values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1975"/>
            <a:ext cx="59436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Prophet</a:t>
            </a:r>
            <a:r>
              <a:rPr lang="en"/>
              <a:t>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Holiday Conditioning - COVID-19</a:t>
            </a:r>
            <a:endParaRPr/>
          </a:p>
        </p:txBody>
      </p:sp>
      <p:sp>
        <p:nvSpPr>
          <p:cNvPr id="203" name="Google Shape;203;p39"/>
          <p:cNvSpPr txBox="1"/>
          <p:nvPr/>
        </p:nvSpPr>
        <p:spPr>
          <a:xfrm>
            <a:off x="6086250" y="1114425"/>
            <a:ext cx="3057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Lower count with 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holiday condition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Consistent with 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residual error plots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Negative predictions 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with Holiday model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Defies expectations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Min max predicted peaks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Consistent trends and </a:t>
            </a:r>
            <a:r>
              <a:rPr b="1"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 detection of causal relationships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STLForecast vs. FBProphet</a:t>
            </a:r>
            <a:endParaRPr/>
          </a:p>
        </p:txBody>
      </p:sp>
      <p:pic>
        <p:nvPicPr>
          <p:cNvPr id="209" name="Google Shape;2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5779"/>
            <a:ext cx="59436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0"/>
          <p:cNvSpPr txBox="1"/>
          <p:nvPr/>
        </p:nvSpPr>
        <p:spPr>
          <a:xfrm>
            <a:off x="6086254" y="1215775"/>
            <a:ext cx="3048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Prediction performance consistent with 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residual errors plot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STL models performed best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Predicted trends are consistent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Take-Aways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Future Developments</a:t>
            </a:r>
            <a:endParaRPr/>
          </a:p>
        </p:txBody>
      </p:sp>
      <p:sp>
        <p:nvSpPr>
          <p:cNvPr id="216" name="Google Shape;216;p4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Dataset:</a:t>
            </a:r>
            <a:endParaRPr b="1" sz="1800">
              <a:solidFill>
                <a:srgbClr val="21212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Highly complex seasonality observed </a:t>
            </a: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in</a:t>
            </a: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bicycle traffic dataset !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Modeling:</a:t>
            </a:r>
            <a:endParaRPr b="1" sz="1800">
              <a:solidFill>
                <a:srgbClr val="21212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Fine-tuning of model parameters may improve model performance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Prophet able to </a:t>
            </a: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accommodate</a:t>
            </a: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COVID lock-down time frames 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Next Steps:</a:t>
            </a:r>
            <a:endParaRPr b="1" sz="1800">
              <a:solidFill>
                <a:srgbClr val="21212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Apply same methodology on other Seattle bike counter datasets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Correlate other time series dataset to identify correlation / causation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rgbClr val="21212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Further investigate TensorFlow, familiarize with CNN, RNN, LSTM, GRU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22" name="Google Shape;222;p4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pic>
        <p:nvPicPr>
          <p:cNvPr id="223" name="Google Shape;223;p42"/>
          <p:cNvPicPr preferRelativeResize="0"/>
          <p:nvPr/>
        </p:nvPicPr>
        <p:blipFill rotWithShape="1">
          <a:blip r:embed="rId3">
            <a:alphaModFix/>
          </a:blip>
          <a:srcRect b="21586" l="0" r="0" t="21443"/>
          <a:stretch/>
        </p:blipFill>
        <p:spPr>
          <a:xfrm>
            <a:off x="1426088" y="407500"/>
            <a:ext cx="6218825" cy="31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18" name="Google Shape;118;p29"/>
          <p:cNvSpPr txBox="1"/>
          <p:nvPr>
            <p:ph idx="1" type="body"/>
          </p:nvPr>
        </p:nvSpPr>
        <p:spPr>
          <a:xfrm>
            <a:off x="258250" y="1200150"/>
            <a:ext cx="46341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200"/>
              <a:buFont typeface="Century Gothic"/>
              <a:buAutoNum type="arabicPeriod"/>
            </a:pPr>
            <a:r>
              <a:rPr b="1" lang="en" sz="2200">
                <a:latin typeface="Century Gothic"/>
                <a:ea typeface="Century Gothic"/>
                <a:cs typeface="Century Gothic"/>
                <a:sym typeface="Century Gothic"/>
              </a:rPr>
              <a:t>Background</a:t>
            </a:r>
            <a:endParaRPr b="1"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Gothic"/>
              <a:buAutoNum type="arabicPeriod"/>
            </a:pPr>
            <a:r>
              <a:rPr b="1" lang="en" sz="2200">
                <a:latin typeface="Century Gothic"/>
                <a:ea typeface="Century Gothic"/>
                <a:cs typeface="Century Gothic"/>
                <a:sym typeface="Century Gothic"/>
              </a:rPr>
              <a:t>Goal of the Project</a:t>
            </a:r>
            <a:endParaRPr b="1"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Gothic"/>
              <a:buAutoNum type="arabicPeriod"/>
            </a:pPr>
            <a:r>
              <a:rPr b="1" lang="en" sz="2200">
                <a:latin typeface="Century Gothic"/>
                <a:ea typeface="Century Gothic"/>
                <a:cs typeface="Century Gothic"/>
                <a:sym typeface="Century Gothic"/>
              </a:rPr>
              <a:t>Exploratory Data Analysis</a:t>
            </a:r>
            <a:endParaRPr b="1"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Gothic"/>
              <a:buAutoNum type="arabicPeriod"/>
            </a:pPr>
            <a:r>
              <a:rPr b="1" lang="en" sz="2200">
                <a:latin typeface="Century Gothic"/>
                <a:ea typeface="Century Gothic"/>
                <a:cs typeface="Century Gothic"/>
                <a:sym typeface="Century Gothic"/>
              </a:rPr>
              <a:t>Forecasting Methodologies</a:t>
            </a:r>
            <a:endParaRPr b="1"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Gothic"/>
              <a:buAutoNum type="arabicPeriod"/>
            </a:pPr>
            <a:r>
              <a:rPr b="1" lang="en" sz="2200">
                <a:latin typeface="Century Gothic"/>
                <a:ea typeface="Century Gothic"/>
                <a:cs typeface="Century Gothic"/>
                <a:sym typeface="Century Gothic"/>
              </a:rPr>
              <a:t>Findings and Take-aways</a:t>
            </a:r>
            <a:endParaRPr b="1"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Gothic"/>
              <a:buAutoNum type="arabicPeriod"/>
            </a:pPr>
            <a:r>
              <a:rPr b="1" lang="en" sz="2200">
                <a:latin typeface="Century Gothic"/>
                <a:ea typeface="Century Gothic"/>
                <a:cs typeface="Century Gothic"/>
                <a:sym typeface="Century Gothic"/>
              </a:rPr>
              <a:t>Potential Future Projects</a:t>
            </a:r>
            <a:endParaRPr b="1" sz="2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9" name="Google Shape;1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400" y="1243233"/>
            <a:ext cx="3888275" cy="2865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 txBox="1"/>
          <p:nvPr>
            <p:ph type="title"/>
          </p:nvPr>
        </p:nvSpPr>
        <p:spPr>
          <a:xfrm>
            <a:off x="851750" y="118400"/>
            <a:ext cx="64893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Cycling in Seattle</a:t>
            </a:r>
            <a:endParaRPr sz="3000"/>
          </a:p>
        </p:txBody>
      </p:sp>
      <p:grpSp>
        <p:nvGrpSpPr>
          <p:cNvPr id="125" name="Google Shape;125;p30"/>
          <p:cNvGrpSpPr/>
          <p:nvPr/>
        </p:nvGrpSpPr>
        <p:grpSpPr>
          <a:xfrm>
            <a:off x="447950" y="975798"/>
            <a:ext cx="8328338" cy="3533852"/>
            <a:chOff x="447950" y="975798"/>
            <a:chExt cx="8328338" cy="3533852"/>
          </a:xfrm>
        </p:grpSpPr>
        <p:pic>
          <p:nvPicPr>
            <p:cNvPr id="126" name="Google Shape;12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950" y="1218975"/>
              <a:ext cx="2212275" cy="148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30"/>
            <p:cNvSpPr txBox="1"/>
            <p:nvPr/>
          </p:nvSpPr>
          <p:spPr>
            <a:xfrm>
              <a:off x="447950" y="2757625"/>
              <a:ext cx="22380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ckwell"/>
                  <a:ea typeface="Rockwell"/>
                  <a:cs typeface="Rockwell"/>
                  <a:sym typeface="Rockwell"/>
                </a:rPr>
                <a:t>Way of Life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ckwell"/>
                  <a:ea typeface="Rockwell"/>
                  <a:cs typeface="Rockwell"/>
                  <a:sym typeface="Rockwell"/>
                </a:rPr>
                <a:t> and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ckwell"/>
                  <a:ea typeface="Rockwell"/>
                  <a:cs typeface="Rockwell"/>
                  <a:sym typeface="Rockwell"/>
                </a:rPr>
                <a:t> Community Building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8" name="Google Shape;128;p30"/>
            <p:cNvSpPr txBox="1"/>
            <p:nvPr/>
          </p:nvSpPr>
          <p:spPr>
            <a:xfrm>
              <a:off x="6200325" y="2757625"/>
              <a:ext cx="22380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ckwell"/>
                  <a:ea typeface="Rockwell"/>
                  <a:cs typeface="Rockwell"/>
                  <a:sym typeface="Rockwell"/>
                </a:rPr>
                <a:t>Discover Seattle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ckwell"/>
                  <a:ea typeface="Rockwell"/>
                  <a:cs typeface="Rockwell"/>
                  <a:sym typeface="Rockwell"/>
                </a:rPr>
                <a:t>and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ckwell"/>
                  <a:ea typeface="Rockwell"/>
                  <a:cs typeface="Rockwell"/>
                  <a:sym typeface="Rockwell"/>
                </a:rPr>
                <a:t>Improve Health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id="129" name="Google Shape;12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1088" y="1237351"/>
              <a:ext cx="3135200" cy="1443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30"/>
            <p:cNvSpPr txBox="1"/>
            <p:nvPr/>
          </p:nvSpPr>
          <p:spPr>
            <a:xfrm>
              <a:off x="3044538" y="3678350"/>
              <a:ext cx="22380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ckwell"/>
                  <a:ea typeface="Rockwell"/>
                  <a:cs typeface="Rockwell"/>
                  <a:sym typeface="Rockwell"/>
                </a:rPr>
                <a:t>Eco-Friendly Future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ckwell"/>
                  <a:ea typeface="Rockwell"/>
                  <a:cs typeface="Rockwell"/>
                  <a:sym typeface="Rockwell"/>
                </a:rPr>
                <a:t>and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ckwell"/>
                  <a:ea typeface="Rockwell"/>
                  <a:cs typeface="Rockwell"/>
                  <a:sym typeface="Rockwell"/>
                </a:rPr>
                <a:t>Save on Gas 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id="131" name="Google Shape;131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24990" y="975798"/>
              <a:ext cx="2477077" cy="25895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30"/>
          <p:cNvSpPr txBox="1"/>
          <p:nvPr/>
        </p:nvSpPr>
        <p:spPr>
          <a:xfrm>
            <a:off x="186400" y="4735750"/>
            <a:ext cx="4832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0350" lvl="0" marL="457200" rtl="0" algn="l">
              <a:spcBef>
                <a:spcPts val="0"/>
              </a:spcBef>
              <a:spcAft>
                <a:spcPts val="0"/>
              </a:spcAft>
              <a:buSzPts val="500"/>
              <a:buChar char="●"/>
            </a:pPr>
            <a:r>
              <a:rPr lang="en" sz="500" u="sng">
                <a:solidFill>
                  <a:schemeClr val="hlink"/>
                </a:solidFill>
                <a:hlinkClick r:id="rId6"/>
              </a:rPr>
              <a:t>https://www.seattletimes.com/life/outdoors/seattles-not-just-the-countrys-most-bike-friendly-city-its-a-biking-community-here-are-the-reasons-we-ride/</a:t>
            </a:r>
            <a:endParaRPr sz="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>
            <p:ph type="title"/>
          </p:nvPr>
        </p:nvSpPr>
        <p:spPr>
          <a:xfrm>
            <a:off x="2459100" y="117650"/>
            <a:ext cx="42258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Some Statistics!</a:t>
            </a:r>
            <a:endParaRPr sz="3000"/>
          </a:p>
        </p:txBody>
      </p:sp>
      <p:sp>
        <p:nvSpPr>
          <p:cNvPr id="138" name="Google Shape;138;p31"/>
          <p:cNvSpPr txBox="1"/>
          <p:nvPr>
            <p:ph idx="1" type="body"/>
          </p:nvPr>
        </p:nvSpPr>
        <p:spPr>
          <a:xfrm>
            <a:off x="145700" y="927825"/>
            <a:ext cx="6095100" cy="36159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194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100000"/>
              <a:buFont typeface="Century Gothic"/>
              <a:buChar char="•"/>
            </a:pPr>
            <a:r>
              <a:rPr b="1" lang="en" sz="2100">
                <a:latin typeface="Century Gothic"/>
                <a:ea typeface="Century Gothic"/>
                <a:cs typeface="Century Gothic"/>
                <a:sym typeface="Century Gothic"/>
              </a:rPr>
              <a:t>Seattle is a Cycling City!</a:t>
            </a:r>
            <a:endParaRPr b="1"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194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–"/>
            </a:pP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No. 6 in U.S. of cycling commuters per capita 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1947" lvl="0" marL="45720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100000"/>
              <a:buFont typeface="Century Gothic"/>
              <a:buChar char="•"/>
            </a:pPr>
            <a:r>
              <a:rPr b="1" lang="en" sz="2100">
                <a:latin typeface="Century Gothic"/>
                <a:ea typeface="Century Gothic"/>
                <a:cs typeface="Century Gothic"/>
                <a:sym typeface="Century Gothic"/>
              </a:rPr>
              <a:t>Seattle Bicycle Master Plan (BMP): </a:t>
            </a:r>
            <a:endParaRPr b="1"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194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–"/>
            </a:pP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9-year $1B Levy to Move Seattle </a:t>
            </a:r>
            <a:b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i="1" lang="en" sz="2100">
                <a:latin typeface="Century Gothic"/>
                <a:ea typeface="Century Gothic"/>
                <a:cs typeface="Century Gothic"/>
                <a:sym typeface="Century Gothic"/>
              </a:rPr>
              <a:t>30% of transportation budget</a:t>
            </a: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194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–"/>
            </a:pP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Current BMP progress 2016 - 2020: 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194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•"/>
            </a:pP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45+ miles added to network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194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•"/>
            </a:pP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1,500+ bike parking spots added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194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100000"/>
              <a:buFont typeface="Century Gothic"/>
              <a:buChar char="•"/>
            </a:pPr>
            <a:r>
              <a:rPr b="1" lang="en" sz="2100">
                <a:latin typeface="Century Gothic"/>
                <a:ea typeface="Century Gothic"/>
                <a:cs typeface="Century Gothic"/>
                <a:sym typeface="Century Gothic"/>
              </a:rPr>
              <a:t>1.2M cyclists counted on Fremont Bridge in 2019</a:t>
            </a:r>
            <a:endParaRPr b="1" sz="2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9" name="Google Shape;1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6900" y="558200"/>
            <a:ext cx="2727725" cy="390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1"/>
          <p:cNvSpPr txBox="1"/>
          <p:nvPr/>
        </p:nvSpPr>
        <p:spPr>
          <a:xfrm>
            <a:off x="183525" y="4771725"/>
            <a:ext cx="341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0350" lvl="0" marL="457200" rtl="0" algn="l">
              <a:spcBef>
                <a:spcPts val="0"/>
              </a:spcBef>
              <a:spcAft>
                <a:spcPts val="0"/>
              </a:spcAft>
              <a:buSzPts val="500"/>
              <a:buFont typeface="Calibri"/>
              <a:buChar char="●"/>
            </a:pPr>
            <a:r>
              <a:rPr lang="en" sz="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https://www.seattle.gov/transportation/document-library/citywide-plans/modal-plans/bicycle-master-plan</a:t>
            </a:r>
            <a:endParaRPr sz="500"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457200" rtl="0" algn="l">
              <a:spcBef>
                <a:spcPts val="0"/>
              </a:spcBef>
              <a:spcAft>
                <a:spcPts val="0"/>
              </a:spcAft>
              <a:buSzPts val="500"/>
              <a:buFont typeface="Calibri"/>
              <a:buChar char="●"/>
            </a:pPr>
            <a:r>
              <a:rPr lang="en" sz="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https://www.google.com/url?q=https://www.move.org/cities-most-bicycle-commuters</a:t>
            </a:r>
            <a:endParaRPr sz="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1"/>
          <p:cNvSpPr/>
          <p:nvPr/>
        </p:nvSpPr>
        <p:spPr>
          <a:xfrm>
            <a:off x="7755625" y="1911975"/>
            <a:ext cx="134700" cy="1347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the Project</a:t>
            </a:r>
            <a:endParaRPr/>
          </a:p>
        </p:txBody>
      </p:sp>
      <p:sp>
        <p:nvSpPr>
          <p:cNvPr id="147" name="Google Shape;147;p3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750"/>
              <a:buFont typeface="Century Gothic"/>
              <a:buChar char="●"/>
            </a:pPr>
            <a:r>
              <a:rPr lang="en" sz="1750">
                <a:latin typeface="Century Gothic"/>
                <a:ea typeface="Century Gothic"/>
                <a:cs typeface="Century Gothic"/>
                <a:sym typeface="Century Gothic"/>
              </a:rPr>
              <a:t>Exploratory Data Analysis</a:t>
            </a:r>
            <a:endParaRPr sz="175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Font typeface="Century Gothic"/>
              <a:buChar char="○"/>
            </a:pPr>
            <a:r>
              <a:rPr lang="en" sz="1750">
                <a:latin typeface="Century Gothic"/>
                <a:ea typeface="Century Gothic"/>
                <a:cs typeface="Century Gothic"/>
                <a:sym typeface="Century Gothic"/>
              </a:rPr>
              <a:t>The EDA is to use graphing techniques to create a descriptive overview on the entirety of the phenom presented in the data problem</a:t>
            </a:r>
            <a:endParaRPr sz="175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Font typeface="Century Gothic"/>
              <a:buChar char="●"/>
            </a:pPr>
            <a:r>
              <a:rPr lang="en" sz="1750">
                <a:latin typeface="Century Gothic"/>
                <a:ea typeface="Century Gothic"/>
                <a:cs typeface="Century Gothic"/>
                <a:sym typeface="Century Gothic"/>
              </a:rPr>
              <a:t>Forecasting methodology</a:t>
            </a:r>
            <a:endParaRPr sz="175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Font typeface="Century Gothic"/>
              <a:buChar char="○"/>
            </a:pPr>
            <a:r>
              <a:rPr lang="en" sz="1750">
                <a:latin typeface="Century Gothic"/>
                <a:ea typeface="Century Gothic"/>
                <a:cs typeface="Century Gothic"/>
                <a:sym typeface="Century Gothic"/>
              </a:rPr>
              <a:t>The two paradigms we are using in our forecasting methodologies are Statsmodels STL and Facebook Prophet</a:t>
            </a:r>
            <a:endParaRPr sz="175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type="title"/>
          </p:nvPr>
        </p:nvSpPr>
        <p:spPr>
          <a:xfrm>
            <a:off x="1423000" y="0"/>
            <a:ext cx="61833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Exploratory Data Analysis</a:t>
            </a:r>
            <a:endParaRPr sz="3000"/>
          </a:p>
        </p:txBody>
      </p:sp>
      <p:sp>
        <p:nvSpPr>
          <p:cNvPr id="153" name="Google Shape;153;p33"/>
          <p:cNvSpPr txBox="1"/>
          <p:nvPr>
            <p:ph idx="1" type="body"/>
          </p:nvPr>
        </p:nvSpPr>
        <p:spPr>
          <a:xfrm>
            <a:off x="457200" y="976700"/>
            <a:ext cx="8229600" cy="105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Century Gothic"/>
              <a:buChar char="•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Highest ridership months throughout Summer months (May - August)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•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Ridership increasing consistently year-by-year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•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2019 peak ridership </a:t>
            </a: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recorded recorded at</a:t>
            </a: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 1.2M, dropped to 772K in 2020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•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Peak traffic Monday to Friday, more or less double weekend traffic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33"/>
          <p:cNvSpPr txBox="1"/>
          <p:nvPr/>
        </p:nvSpPr>
        <p:spPr>
          <a:xfrm>
            <a:off x="2811150" y="2260055"/>
            <a:ext cx="352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Pre-Pandemic Daily Ridership for Summer Months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725" y="2629350"/>
            <a:ext cx="5754550" cy="18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/>
          <p:nvPr>
            <p:ph type="title"/>
          </p:nvPr>
        </p:nvSpPr>
        <p:spPr>
          <a:xfrm>
            <a:off x="1423000" y="0"/>
            <a:ext cx="61833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Exploratory Data Analysis</a:t>
            </a:r>
            <a:endParaRPr sz="3000"/>
          </a:p>
        </p:txBody>
      </p:sp>
      <p:sp>
        <p:nvSpPr>
          <p:cNvPr id="161" name="Google Shape;161;p34"/>
          <p:cNvSpPr txBox="1"/>
          <p:nvPr>
            <p:ph idx="1" type="body"/>
          </p:nvPr>
        </p:nvSpPr>
        <p:spPr>
          <a:xfrm>
            <a:off x="129125" y="1002975"/>
            <a:ext cx="8931300" cy="105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500"/>
              <a:buFont typeface="Century Gothic"/>
              <a:buChar char="•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Both bimodal distributions, traffic peaks at 9 A.M. and 6 P.M.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Char char="•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Median ridership at peak hours drops from approximately 600 in 2019 to 300 in 2021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Char char="•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Midday traffic remains consistent in both 2019 and 2021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Char char="•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Median hourly traffic higher in 2021 weekends than 2019 weekends, indicative of leisure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2" name="Google Shape;162;p34"/>
          <p:cNvGrpSpPr/>
          <p:nvPr/>
        </p:nvGrpSpPr>
        <p:grpSpPr>
          <a:xfrm>
            <a:off x="89572" y="2207539"/>
            <a:ext cx="4351485" cy="2113258"/>
            <a:chOff x="168013" y="1886730"/>
            <a:chExt cx="4495800" cy="2225185"/>
          </a:xfrm>
        </p:grpSpPr>
        <p:sp>
          <p:nvSpPr>
            <p:cNvPr id="163" name="Google Shape;163;p34"/>
            <p:cNvSpPr txBox="1"/>
            <p:nvPr/>
          </p:nvSpPr>
          <p:spPr>
            <a:xfrm>
              <a:off x="655037" y="1886730"/>
              <a:ext cx="35217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2019 Hourly Ridership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4" name="Google Shape;16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8013" y="2253075"/>
              <a:ext cx="4495800" cy="18588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oogle Shape;165;p34"/>
          <p:cNvGrpSpPr/>
          <p:nvPr/>
        </p:nvGrpSpPr>
        <p:grpSpPr>
          <a:xfrm>
            <a:off x="4676811" y="2218664"/>
            <a:ext cx="4217914" cy="2091010"/>
            <a:chOff x="4832436" y="2249439"/>
            <a:chExt cx="4217914" cy="2091010"/>
          </a:xfrm>
        </p:grpSpPr>
        <p:sp>
          <p:nvSpPr>
            <p:cNvPr id="166" name="Google Shape;166;p34"/>
            <p:cNvSpPr txBox="1"/>
            <p:nvPr/>
          </p:nvSpPr>
          <p:spPr>
            <a:xfrm>
              <a:off x="5237076" y="2249439"/>
              <a:ext cx="340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2021 Hourly Ridership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7" name="Google Shape;167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2436" y="2596500"/>
              <a:ext cx="4217914" cy="1743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STL: Non-Robust vs Robust</a:t>
            </a:r>
            <a:endParaRPr/>
          </a:p>
        </p:txBody>
      </p:sp>
      <p:pic>
        <p:nvPicPr>
          <p:cNvPr id="173" name="Google Shape;1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3950"/>
            <a:ext cx="4973101" cy="330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5"/>
          <p:cNvSpPr txBox="1"/>
          <p:nvPr/>
        </p:nvSpPr>
        <p:spPr>
          <a:xfrm>
            <a:off x="5229900" y="1063375"/>
            <a:ext cx="3801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STL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eason-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T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rend decomposition using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L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OESS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LOESS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LO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cally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E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stimated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catterplot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moothing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entury Gothic"/>
                <a:ea typeface="Century Gothic"/>
                <a:cs typeface="Century Gothic"/>
                <a:sym typeface="Century Gothic"/>
              </a:rPr>
              <a:t>Robust (Y/N)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Enables data-dependent weighting function to reduce errors in model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entury Gothic"/>
                <a:ea typeface="Century Gothic"/>
                <a:cs typeface="Century Gothic"/>
                <a:sym typeface="Century Gothic"/>
              </a:rPr>
              <a:t>Pro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:	Locally-weighted model is flexible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entury Gothic"/>
                <a:ea typeface="Century Gothic"/>
                <a:cs typeface="Century Gothic"/>
                <a:sym typeface="Century Gothic"/>
              </a:rPr>
              <a:t>Con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:	Computationally intensive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5" y="1182875"/>
            <a:ext cx="5072625" cy="31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Prophet:</a:t>
            </a:r>
            <a:br>
              <a:rPr lang="en"/>
            </a:br>
            <a:r>
              <a:rPr lang="en"/>
              <a:t>COVID-19 Data Conditioning</a:t>
            </a:r>
            <a:endParaRPr/>
          </a:p>
        </p:txBody>
      </p:sp>
      <p:sp>
        <p:nvSpPr>
          <p:cNvPr id="181" name="Google Shape;181;p36"/>
          <p:cNvSpPr txBox="1"/>
          <p:nvPr/>
        </p:nvSpPr>
        <p:spPr>
          <a:xfrm>
            <a:off x="5125500" y="1671650"/>
            <a:ext cx="40185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entury Gothic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Presence of trends at all /changepoints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Century Gothic"/>
              <a:buChar char="○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Linear, logistic or flat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Century Gothic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Seasonality and holiday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Century Gothic"/>
              <a:buChar char="○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Fourier order 3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Century Gothic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Error term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Century Gothic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Obvious improved residual error difference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Century Gothic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Covid conditioning and lockdowns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</a:t>
            </a: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	handles multiple seasonalities well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</a:t>
            </a: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	under detection of causal relationships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2" name="Google Shape;18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125" y="1147000"/>
            <a:ext cx="3662375" cy="5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